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34" r:id="rId2"/>
    <p:sldId id="635" r:id="rId3"/>
    <p:sldId id="636" r:id="rId4"/>
    <p:sldId id="637" r:id="rId5"/>
    <p:sldId id="303" r:id="rId6"/>
    <p:sldId id="638" r:id="rId7"/>
    <p:sldId id="639" r:id="rId8"/>
    <p:sldId id="640" r:id="rId9"/>
    <p:sldId id="359" r:id="rId10"/>
    <p:sldId id="354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D8812-6CCB-4220-B06F-03B4A102D868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125A-E89D-4F0B-A106-42A63A14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SRL is overhead anchorage only</a:t>
            </a:r>
          </a:p>
          <a:p>
            <a:r>
              <a:rPr lang="en-US" dirty="0"/>
              <a:t>SRL-P is any device that can be mounted to the back</a:t>
            </a:r>
          </a:p>
          <a:p>
            <a:r>
              <a:rPr lang="en-US" dirty="0"/>
              <a:t>SRL-R remains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7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 is effectively the same as what we would call a Leading-Edge device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is going to be a high-level overview.  We will not be discussing specific products or competitor products at this time.  Please limit your questions to this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1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94C21-D824-4201-A899-21602EAF5C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AEFE-1C35-402B-ADFE-8B2745251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6B2C9-F405-4072-AB24-3B243538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5DBA-0DFE-4035-96FB-1724BD63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E2326-3DA4-407E-B94B-6E34FFD4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F58F4-B42D-47DD-821A-59A78420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66-570A-4AF4-9396-3D06069E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AD52E-1B79-4385-8302-617C5FA8F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2408-647A-4DAA-ADD5-812616FF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43BC-E40C-47A5-B574-9FFD45F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DB85-685B-4D36-87CA-72D8B835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23A6B-F97A-487E-8185-7F55A6FE8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0584-8A68-472C-89D3-EA197B41B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81FF-CB75-4802-BC4D-0BBD95F6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AB52-C4D3-42B2-93EE-A3EBD976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1CC3C-E756-4186-9A0E-832758F6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BC8C-111F-4567-9C1E-F3A8CBBB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F365-DD46-4FE9-B55F-E73DB6850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469C-25BD-476F-96C8-34920BD4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725D8-D9B2-42D5-824A-1C2830D6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6414-8B41-487A-9141-0B9CB72C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468F-F5F8-43A0-A90F-A8E9AF50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1B53-D860-4FEE-90B4-4DA6A2D7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952A-0590-4798-B264-029F8A86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91A0-A34F-4C78-BDE6-5C630493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CBD3-F2CE-4D6B-917E-4C9A8AA7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9E72-83C0-403B-AA78-974EFA8D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0367-9A54-43D6-AD20-7C5A4C4F1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E2BE2-E3B4-42B6-9549-F9E1ECD0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11B1B-4FEA-4BBA-89F6-8464C808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FC8BA-91CA-4C14-B71F-36E31014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27FD1-7A24-4B49-96C1-B8A5863E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7263-389E-4BD0-84EF-45EF9119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C1C1-B472-40EF-A5ED-7837F3711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CDC9-D675-44B4-B98D-B8E4E4EF7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70D3F-363C-42E2-87D8-D9A5A99A9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FAB75-427E-45E9-92D6-C64A6B9E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DDECF-438E-41B4-8EBC-2C98190B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7955D-ACC5-402F-8DF1-A954541A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A21D6-B774-4278-8B8B-62352615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F925-5405-46C3-B22D-AB4E0485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986C5-CEF8-499D-B619-D4A065F2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BCC3E-8BF6-4E8C-9E3D-4D509090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2A21-E555-4737-AE04-2A3FA2DC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15AFA-BBAC-47A1-97BC-7A9DEDAA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5E7FA-488D-4D2B-A04D-E84765C7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90DFB-9B9D-424F-9ED1-1CFB5590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FB4E-D2B8-4DDE-B3D0-8022E730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99F82-8860-4531-98B4-0F50055D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511FD-3D08-47FA-9034-175AEFB9B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741C1-BFD3-4CFE-A7A2-774C30B7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2C1F-F0BB-4097-81F5-9FDA572A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C7A40-F58A-4CDB-BDBB-D48595DE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E45A-081C-4B35-9F88-B3CBB9D0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C5429-3D0D-49C5-A281-C15F07CCD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16531-1848-4D1A-AD18-8AFAB15F2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99F32-CF50-4A09-9343-0633D7D7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FC01F-9A60-42EC-A62C-64973885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859D6-28DE-4DE7-AF73-D39F8304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7195D-E851-4B83-B509-6B62225C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49229-BEAA-493D-84D9-4F0B6C178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33E2-113C-457A-B0F7-DD7DB5B17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1743-DB58-47A8-B8F9-C890C937750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997A-079B-4BF5-B292-5352313C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B6F90-499E-463E-A5B6-94A9CF7B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4C66-B388-4641-A42B-DFB7D058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2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9DFD79-F4F6-4718-8697-03C836260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15702" y="2056799"/>
            <a:ext cx="2671147" cy="352083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Approved: June 17 , 2021</a:t>
            </a:r>
          </a:p>
          <a:p>
            <a:endParaRPr lang="en-US" dirty="0"/>
          </a:p>
          <a:p>
            <a:r>
              <a:rPr lang="en-US" dirty="0"/>
              <a:t>Published: July 6, 2021</a:t>
            </a:r>
          </a:p>
          <a:p>
            <a:endParaRPr lang="en-US" dirty="0"/>
          </a:p>
          <a:p>
            <a:r>
              <a:rPr lang="en-US" dirty="0"/>
              <a:t>Effective: February 1, 2023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9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Z359 Standard Approval/Effectivity Timeline</a:t>
            </a:r>
            <a:endParaRPr lang="en-US" sz="2700" dirty="0">
              <a:latin typeface="Helvetica" panose="02000503040000020004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4E435-2AF8-425C-819B-137D1246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9811" y="2306647"/>
            <a:ext cx="7987986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Process is standardized as of March 2018</a:t>
            </a:r>
          </a:p>
          <a:p>
            <a:endParaRPr lang="en-US" dirty="0"/>
          </a:p>
          <a:p>
            <a:r>
              <a:rPr lang="en-US" dirty="0"/>
              <a:t>APPROVED</a:t>
            </a:r>
          </a:p>
          <a:p>
            <a:pPr lvl="1"/>
            <a:r>
              <a:rPr lang="en-US" dirty="0"/>
              <a:t>Date that the standard is approved by Main Committee vote</a:t>
            </a:r>
          </a:p>
          <a:p>
            <a:r>
              <a:rPr lang="en-US" dirty="0"/>
              <a:t>PUBLISHED</a:t>
            </a:r>
          </a:p>
          <a:p>
            <a:pPr lvl="1"/>
            <a:r>
              <a:rPr lang="en-US" dirty="0"/>
              <a:t>Date that the standard is published on ASSP/ANSI</a:t>
            </a:r>
          </a:p>
          <a:p>
            <a:pPr lvl="1"/>
            <a:r>
              <a:rPr lang="en-US" dirty="0"/>
              <a:t>Typically 3-6 months after Approval date (reconcile comments/formatting)</a:t>
            </a:r>
          </a:p>
          <a:p>
            <a:r>
              <a:rPr lang="en-US" dirty="0"/>
              <a:t>EFFECTIVE</a:t>
            </a:r>
          </a:p>
          <a:p>
            <a:pPr lvl="1"/>
            <a:r>
              <a:rPr lang="en-US" dirty="0"/>
              <a:t>Standard becomes effective 1 year after Publication date</a:t>
            </a:r>
          </a:p>
          <a:p>
            <a:pPr lvl="1"/>
            <a:r>
              <a:rPr lang="en-US" dirty="0"/>
              <a:t>Previous versions superseded</a:t>
            </a:r>
          </a:p>
          <a:p>
            <a:pPr lvl="1"/>
            <a:r>
              <a:rPr lang="en-US" dirty="0"/>
              <a:t>Date of Manufacture becomes relevant for compliance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2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9DFD79-F4F6-4718-8697-03C836260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15702" y="2056799"/>
            <a:ext cx="2671147" cy="352083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Approved: June 17 , 2021</a:t>
            </a:r>
          </a:p>
          <a:p>
            <a:endParaRPr lang="en-US" dirty="0"/>
          </a:p>
          <a:p>
            <a:r>
              <a:rPr lang="en-US" dirty="0"/>
              <a:t>Published: July 6, 2021</a:t>
            </a:r>
          </a:p>
          <a:p>
            <a:endParaRPr lang="en-US" dirty="0"/>
          </a:p>
          <a:p>
            <a:r>
              <a:rPr lang="en-US" dirty="0"/>
              <a:t>Effective: August 1, 2022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5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9DFD79-F4F6-4718-8697-03C836260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15702" y="2056799"/>
            <a:ext cx="2671147" cy="352083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2014 Classifications are gone</a:t>
            </a:r>
          </a:p>
          <a:p>
            <a:pPr lvl="1"/>
            <a:r>
              <a:rPr lang="en-US" dirty="0"/>
              <a:t>SRL, SRL-R, and SRL-LE</a:t>
            </a:r>
          </a:p>
          <a:p>
            <a:pPr lvl="1"/>
            <a:r>
              <a:rPr lang="en-US" dirty="0"/>
              <a:t>Class A and Class B</a:t>
            </a:r>
          </a:p>
          <a:p>
            <a:pPr lvl="1"/>
            <a:endParaRPr lang="en-US" dirty="0"/>
          </a:p>
          <a:p>
            <a:r>
              <a:rPr lang="en-US" dirty="0"/>
              <a:t>2021 replaces with:</a:t>
            </a:r>
          </a:p>
          <a:p>
            <a:pPr lvl="1"/>
            <a:r>
              <a:rPr lang="en-US" dirty="0"/>
              <a:t>SRL, SRL-P, and SRL-R</a:t>
            </a:r>
          </a:p>
          <a:p>
            <a:pPr lvl="1"/>
            <a:r>
              <a:rPr lang="en-US" dirty="0"/>
              <a:t>Class 1 and Class 2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1981200" y="1447800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6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A525391-12CB-497B-A2C0-8B7B315A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60" y="2738320"/>
            <a:ext cx="683144" cy="2777756"/>
          </a:xfrm>
          <a:prstGeom prst="rect">
            <a:avLst/>
          </a:prstGeom>
        </p:spPr>
      </p:pic>
      <p:pic>
        <p:nvPicPr>
          <p:cNvPr id="10" name="Picture 6" descr="9' Leading Edge Personal SRL with Steel Mini Rebar Hooks">
            <a:extLst>
              <a:ext uri="{FF2B5EF4-FFF2-40B4-BE49-F238E27FC236}">
                <a16:creationId xmlns:a16="http://schemas.microsoft.com/office/drawing/2014/main" id="{E6C688AF-A43F-4FA3-B412-56CFB335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48" y="2645528"/>
            <a:ext cx="2110822" cy="31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uraTech Leading Edge SRL with 20' Galvanized Steel Cable and Aluminum Housing">
            <a:extLst>
              <a:ext uri="{FF2B5EF4-FFF2-40B4-BE49-F238E27FC236}">
                <a16:creationId xmlns:a16="http://schemas.microsoft.com/office/drawing/2014/main" id="{C488FD2A-A30A-407E-B16F-8CD07F94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04" y="2460596"/>
            <a:ext cx="2234109" cy="33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allTech Contractor SRL with 30' Galvanized Cable and Anchorage Carabiner">
            <a:extLst>
              <a:ext uri="{FF2B5EF4-FFF2-40B4-BE49-F238E27FC236}">
                <a16:creationId xmlns:a16="http://schemas.microsoft.com/office/drawing/2014/main" id="{A8A22683-581C-415F-83A7-EE647B5E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73" y="2792168"/>
            <a:ext cx="1542791" cy="23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uraTech 3-Way SRL-R with Galvanized Steel Cable for Tripods and Davits">
            <a:extLst>
              <a:ext uri="{FF2B5EF4-FFF2-40B4-BE49-F238E27FC236}">
                <a16:creationId xmlns:a16="http://schemas.microsoft.com/office/drawing/2014/main" id="{8F30178F-7C59-4CC2-85D6-DA40D5EC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91" y="2856154"/>
            <a:ext cx="1550702" cy="23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raTech 45' 3-Way SRL-R with Technora Rope for Tripods">
            <a:extLst>
              <a:ext uri="{FF2B5EF4-FFF2-40B4-BE49-F238E27FC236}">
                <a16:creationId xmlns:a16="http://schemas.microsoft.com/office/drawing/2014/main" id="{FDE7FAAE-1F5B-43C4-83BC-EF1BE357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08" y="2738321"/>
            <a:ext cx="1713893" cy="25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23D71F-8FE4-4AA0-B3CF-1DB158858964}"/>
              </a:ext>
            </a:extLst>
          </p:cNvPr>
          <p:cNvSpPr txBox="1"/>
          <p:nvPr/>
        </p:nvSpPr>
        <p:spPr>
          <a:xfrm>
            <a:off x="2312275" y="2031782"/>
            <a:ext cx="121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SRL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4BAC4-2457-4EE7-A80C-9AEFE6ABAB52}"/>
              </a:ext>
            </a:extLst>
          </p:cNvPr>
          <p:cNvSpPr txBox="1"/>
          <p:nvPr/>
        </p:nvSpPr>
        <p:spPr>
          <a:xfrm>
            <a:off x="5341606" y="2034228"/>
            <a:ext cx="121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SRL-P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854D5-E5F1-4FFB-A08F-2E8D46DA02AF}"/>
              </a:ext>
            </a:extLst>
          </p:cNvPr>
          <p:cNvSpPr txBox="1"/>
          <p:nvPr/>
        </p:nvSpPr>
        <p:spPr>
          <a:xfrm>
            <a:off x="8545812" y="2022278"/>
            <a:ext cx="121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SRL-R</a:t>
            </a:r>
          </a:p>
        </p:txBody>
      </p:sp>
    </p:spTree>
    <p:extLst>
      <p:ext uri="{BB962C8B-B14F-4D97-AF65-F5344CB8AC3E}">
        <p14:creationId xmlns:p14="http://schemas.microsoft.com/office/powerpoint/2010/main" val="371344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A525391-12CB-497B-A2C0-8B7B315A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78" y="2903824"/>
            <a:ext cx="683144" cy="2777756"/>
          </a:xfrm>
          <a:prstGeom prst="rect">
            <a:avLst/>
          </a:prstGeom>
        </p:spPr>
      </p:pic>
      <p:pic>
        <p:nvPicPr>
          <p:cNvPr id="10" name="Picture 6" descr="9' Leading Edge Personal SRL with Steel Mini Rebar Hooks">
            <a:extLst>
              <a:ext uri="{FF2B5EF4-FFF2-40B4-BE49-F238E27FC236}">
                <a16:creationId xmlns:a16="http://schemas.microsoft.com/office/drawing/2014/main" id="{E6C688AF-A43F-4FA3-B412-56CFB335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09" y="3177947"/>
            <a:ext cx="1567264" cy="23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uraTech Leading Edge SRL with 20' Galvanized Steel Cable and Aluminum Housing">
            <a:extLst>
              <a:ext uri="{FF2B5EF4-FFF2-40B4-BE49-F238E27FC236}">
                <a16:creationId xmlns:a16="http://schemas.microsoft.com/office/drawing/2014/main" id="{C488FD2A-A30A-407E-B16F-8CD07F94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59" y="2861059"/>
            <a:ext cx="1851837" cy="27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allTech Contractor SRL with 30' Galvanized Cable and Anchorage Carabiner">
            <a:extLst>
              <a:ext uri="{FF2B5EF4-FFF2-40B4-BE49-F238E27FC236}">
                <a16:creationId xmlns:a16="http://schemas.microsoft.com/office/drawing/2014/main" id="{A8A22683-581C-415F-83A7-EE647B5E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67" y="3119236"/>
            <a:ext cx="1542791" cy="23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raTech 45' 3-Way SRL-R with Technora Rope for Tripods">
            <a:extLst>
              <a:ext uri="{FF2B5EF4-FFF2-40B4-BE49-F238E27FC236}">
                <a16:creationId xmlns:a16="http://schemas.microsoft.com/office/drawing/2014/main" id="{FDE7FAAE-1F5B-43C4-83BC-EF1BE357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56" y="3067975"/>
            <a:ext cx="1713893" cy="25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FCFAE-8995-44FA-ABE4-99A9EDBD6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059" y="1913445"/>
            <a:ext cx="1205969" cy="1154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7245B9-E5C7-4705-80CA-93787EDE7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1067" y="1931347"/>
            <a:ext cx="1217401" cy="11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2021 SRL Overhead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00DB-3C57-4C6F-B743-F89024B57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2014 Class A &amp; Class 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070D2-00A6-43D9-A5F2-26AC53C5D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2021 Class 1 &amp; Class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MAF: 1,800 lbf</a:t>
            </a:r>
          </a:p>
          <a:p>
            <a:r>
              <a:rPr lang="en-US" dirty="0"/>
              <a:t>AAF: 1,350 lbf</a:t>
            </a:r>
          </a:p>
          <a:p>
            <a:r>
              <a:rPr lang="en-US" dirty="0"/>
              <a:t>AD: 42”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1910571" y="1535113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53C6C8-0E5C-42FC-9C5B-2E3904536B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MAF: 1,800 lbf</a:t>
            </a:r>
          </a:p>
          <a:p>
            <a:r>
              <a:rPr lang="en-US" dirty="0"/>
              <a:t>AAF: 1,350lbf (A) / 900 lbf (B)</a:t>
            </a:r>
          </a:p>
          <a:p>
            <a:r>
              <a:rPr lang="en-US" dirty="0"/>
              <a:t>AD: 24” (A) / 54” (B)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9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9DFD79-F4F6-4718-8697-03C836260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15702" y="2056799"/>
            <a:ext cx="2671147" cy="352083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1" y="1862185"/>
            <a:ext cx="3886200" cy="4224290"/>
          </a:xfrm>
        </p:spPr>
        <p:txBody>
          <a:bodyPr>
            <a:normAutofit/>
          </a:bodyPr>
          <a:lstStyle/>
          <a:p>
            <a:r>
              <a:rPr lang="en-US" sz="1900" dirty="0"/>
              <a:t>Testing requirements changes</a:t>
            </a:r>
          </a:p>
          <a:p>
            <a:pPr lvl="1"/>
            <a:r>
              <a:rPr lang="en-US" sz="1900" dirty="0"/>
              <a:t>Test mass move up to 310 lbs. for all testing</a:t>
            </a:r>
          </a:p>
          <a:p>
            <a:pPr lvl="2"/>
            <a:r>
              <a:rPr lang="en-US" sz="1900" dirty="0"/>
              <a:t>Previously 282 lbs. or 300 lbs.</a:t>
            </a:r>
          </a:p>
          <a:p>
            <a:pPr lvl="1"/>
            <a:r>
              <a:rPr lang="en-US" sz="1900" dirty="0"/>
              <a:t>Static testing requirement moves up to 3,600 lbf</a:t>
            </a:r>
          </a:p>
          <a:p>
            <a:pPr lvl="2"/>
            <a:r>
              <a:rPr lang="en-US" sz="1900" dirty="0"/>
              <a:t>Previously 3,000 lbf</a:t>
            </a:r>
          </a:p>
          <a:p>
            <a:pPr lvl="2"/>
            <a:r>
              <a:rPr lang="en-US" sz="1900" dirty="0"/>
              <a:t>Presents a challenge to 3/16” cable design units</a:t>
            </a:r>
          </a:p>
          <a:p>
            <a:pPr lvl="2"/>
            <a:r>
              <a:rPr lang="en-US" sz="1900" dirty="0"/>
              <a:t>Presents significant compliance challenge for Stainless Steel cable units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6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8849" y="1862185"/>
            <a:ext cx="4128948" cy="4224290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Significantly more product testing required</a:t>
            </a:r>
          </a:p>
          <a:p>
            <a:pPr lvl="1"/>
            <a:r>
              <a:rPr lang="en-US" sz="2100" dirty="0"/>
              <a:t>Twin SRL testing (in response to the 3M Nano-Lok Edge Recall)</a:t>
            </a:r>
          </a:p>
          <a:p>
            <a:pPr lvl="1"/>
            <a:r>
              <a:rPr lang="en-US" sz="2100" dirty="0"/>
              <a:t>Twin SRL connectors (5073J)</a:t>
            </a:r>
          </a:p>
          <a:p>
            <a:pPr lvl="1"/>
            <a:r>
              <a:rPr lang="en-US" sz="2100" dirty="0"/>
              <a:t>Tie-back SRL wraparound beam testing</a:t>
            </a:r>
          </a:p>
          <a:p>
            <a:pPr lvl="1"/>
            <a:r>
              <a:rPr lang="en-US" sz="2100" dirty="0"/>
              <a:t>Tie-back SRL webbing abrasion testing</a:t>
            </a:r>
          </a:p>
          <a:p>
            <a:pPr lvl="1"/>
            <a:r>
              <a:rPr lang="en-US" sz="2100" dirty="0"/>
              <a:t>Locked Pawl Testing</a:t>
            </a:r>
          </a:p>
          <a:p>
            <a:pPr lvl="1"/>
            <a:r>
              <a:rPr lang="en-US" sz="2100" dirty="0"/>
              <a:t>SRL-P Misuse Testing</a:t>
            </a:r>
          </a:p>
          <a:p>
            <a:pPr lvl="1"/>
            <a:r>
              <a:rPr lang="en-US" sz="2100" dirty="0"/>
              <a:t>Energy Capacity Testing</a:t>
            </a:r>
          </a:p>
          <a:p>
            <a:pPr lvl="1"/>
            <a:r>
              <a:rPr lang="en-US" sz="2100" dirty="0"/>
              <a:t>And more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E886EB6A-0648-4161-ACBB-A1ECED1B4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2650" y="2609977"/>
            <a:ext cx="3886200" cy="2496488"/>
          </a:xfrm>
        </p:spPr>
      </p:pic>
    </p:spTree>
    <p:extLst>
      <p:ext uri="{BB962C8B-B14F-4D97-AF65-F5344CB8AC3E}">
        <p14:creationId xmlns:p14="http://schemas.microsoft.com/office/powerpoint/2010/main" val="391419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00503040000020004" pitchFamily="2" charset="0"/>
              </a:rPr>
              <a:t>ANSI/ASSP Z359.14-2021 (SRLs)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6702C-D142-4AD2-A68E-4B1CA9AF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1" y="1905003"/>
            <a:ext cx="3886200" cy="4181472"/>
          </a:xfrm>
        </p:spPr>
        <p:txBody>
          <a:bodyPr/>
          <a:lstStyle/>
          <a:p>
            <a:r>
              <a:rPr lang="en-US" sz="1800" dirty="0"/>
              <a:t>Major changes to product labeling and markings</a:t>
            </a:r>
          </a:p>
          <a:p>
            <a:endParaRPr lang="en-US" dirty="0"/>
          </a:p>
          <a:p>
            <a:r>
              <a:rPr lang="en-US" sz="1800" dirty="0"/>
              <a:t>Unchanged:</a:t>
            </a:r>
          </a:p>
          <a:p>
            <a:pPr lvl="1"/>
            <a:r>
              <a:rPr lang="en-US" sz="1800" dirty="0"/>
              <a:t>Leading Edge sharpness remains at 0.005”</a:t>
            </a:r>
          </a:p>
          <a:p>
            <a:pPr lvl="1"/>
            <a:r>
              <a:rPr lang="en-US" sz="1800" dirty="0"/>
              <a:t>No provisions for testing on any substrate besides steel</a:t>
            </a:r>
          </a:p>
          <a:p>
            <a:pPr lvl="2"/>
            <a:r>
              <a:rPr lang="en-US" sz="1800" dirty="0"/>
              <a:t>Claims for approval on other substrates (concrete) are done by manufacturer (non-standardized)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EB75CE-D6DC-4780-BE63-2D120066B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09325" y="2226469"/>
            <a:ext cx="3172850" cy="3263504"/>
          </a:xfrm>
        </p:spPr>
      </p:pic>
    </p:spTree>
    <p:extLst>
      <p:ext uri="{BB962C8B-B14F-4D97-AF65-F5344CB8AC3E}">
        <p14:creationId xmlns:p14="http://schemas.microsoft.com/office/powerpoint/2010/main" val="201764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B2E-8662-42F9-9C47-0CBA669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Helvetica" panose="02000503040000020004" pitchFamily="2" charset="0"/>
              </a:rPr>
              <a:t>DuraTech Mini/MAX Below D-Ring Tie-Off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4E435-2AF8-425C-819B-137D1246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1" y="1905005"/>
            <a:ext cx="3886200" cy="4181471"/>
          </a:xfrm>
        </p:spPr>
        <p:txBody>
          <a:bodyPr>
            <a:normAutofit/>
          </a:bodyPr>
          <a:lstStyle/>
          <a:p>
            <a:r>
              <a:rPr lang="en-US" sz="1800" dirty="0"/>
              <a:t>Both products currently permit 5’ below d-ring tie-off without edge hazards</a:t>
            </a:r>
          </a:p>
          <a:p>
            <a:pPr lvl="1"/>
            <a:r>
              <a:rPr lang="en-US" sz="1800" dirty="0"/>
              <a:t>2021 Class 1 devices are not allowed to do that</a:t>
            </a:r>
          </a:p>
          <a:p>
            <a:r>
              <a:rPr lang="en-US" sz="1800" dirty="0"/>
              <a:t>Outside the scope of ANSI (so OSHA) allowable connection per the manufacturer</a:t>
            </a:r>
          </a:p>
          <a:p>
            <a:pPr lvl="1"/>
            <a:r>
              <a:rPr lang="en-US" sz="1800" dirty="0"/>
              <a:t>LOI will be drafted to address and be provided when the product is qualified</a:t>
            </a:r>
          </a:p>
          <a:p>
            <a:pPr lvl="1"/>
            <a:r>
              <a:rPr lang="en-US" sz="1800" dirty="0"/>
              <a:t>Existing MEWP LOI’s will be extended to continue to allow current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6CFEB5-4D38-4A52-98D7-267B82448472}"/>
              </a:ext>
            </a:extLst>
          </p:cNvPr>
          <p:cNvCxnSpPr/>
          <p:nvPr/>
        </p:nvCxnSpPr>
        <p:spPr>
          <a:xfrm>
            <a:off x="2179811" y="1862185"/>
            <a:ext cx="7987986" cy="0"/>
          </a:xfrm>
          <a:prstGeom prst="line">
            <a:avLst/>
          </a:prstGeom>
          <a:ln w="28575">
            <a:solidFill>
              <a:srgbClr val="5C8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6' Mini Personal SRL with Steel Rebar Hook">
            <a:extLst>
              <a:ext uri="{FF2B5EF4-FFF2-40B4-BE49-F238E27FC236}">
                <a16:creationId xmlns:a16="http://schemas.microsoft.com/office/drawing/2014/main" id="{51A499CF-E67F-4AB0-99E9-F6EDDA1907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75" y="2537331"/>
            <a:ext cx="1512041" cy="2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9' DuraTech MAX Personal SRL with Steel Snap Hook">
            <a:extLst>
              <a:ext uri="{FF2B5EF4-FFF2-40B4-BE49-F238E27FC236}">
                <a16:creationId xmlns:a16="http://schemas.microsoft.com/office/drawing/2014/main" id="{8717F483-BDF7-4866-87CD-24429453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67" y="2181938"/>
            <a:ext cx="1985899" cy="29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6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724</Words>
  <Application>Microsoft Macintosh PowerPoint</Application>
  <PresentationFormat>Widescreen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Helvetica</vt:lpstr>
      <vt:lpstr>Office Theme</vt:lpstr>
      <vt:lpstr>ANSI/ASSP Z359.14-2021 (SRLs)</vt:lpstr>
      <vt:lpstr>ANSI/ASSP Z359.14-2021 (SRLs)</vt:lpstr>
      <vt:lpstr>ANSI/ASSP Z359.14-2021 (SRLs)</vt:lpstr>
      <vt:lpstr>ANSI/ASSP Z359.14-2021 (SRLs)</vt:lpstr>
      <vt:lpstr>2021 SRL Overhead Performance</vt:lpstr>
      <vt:lpstr>ANSI/ASSP Z359.14-2021 (SRLs)</vt:lpstr>
      <vt:lpstr>ANSI/ASSP Z359.14-2021 (SRLs)</vt:lpstr>
      <vt:lpstr>ANSI/ASSP Z359.14-2021 (SRLs)</vt:lpstr>
      <vt:lpstr>DuraTech Mini/MAX Below D-Ring Tie-Off</vt:lpstr>
      <vt:lpstr>Z359 Standard Approval/Effectivity Timeline</vt:lpstr>
      <vt:lpstr>ANSI/ASSP Z359.14-2021 (SRLs)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Stallings</dc:creator>
  <cp:lastModifiedBy>Raffi Elchemmas</cp:lastModifiedBy>
  <cp:revision>3</cp:revision>
  <dcterms:created xsi:type="dcterms:W3CDTF">2022-01-02T18:26:19Z</dcterms:created>
  <dcterms:modified xsi:type="dcterms:W3CDTF">2022-06-08T18:36:01Z</dcterms:modified>
</cp:coreProperties>
</file>